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4" r:id="rId4"/>
    <p:sldId id="286" r:id="rId5"/>
    <p:sldId id="263" r:id="rId6"/>
    <p:sldId id="264"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3" r:id="rId24"/>
    <p:sldId id="282" r:id="rId25"/>
    <p:sldId id="265" r:id="rId26"/>
    <p:sldId id="284" r:id="rId27"/>
    <p:sldId id="258" r:id="rId28"/>
    <p:sldId id="259" r:id="rId29"/>
    <p:sldId id="260" r:id="rId30"/>
    <p:sldId id="261" r:id="rId31"/>
    <p:sldId id="262" r:id="rId32"/>
    <p:sldId id="288" r:id="rId33"/>
    <p:sldId id="289" r:id="rId34"/>
    <p:sldId id="290" r:id="rId35"/>
    <p:sldId id="291" r:id="rId36"/>
    <p:sldId id="292" r:id="rId37"/>
    <p:sldId id="285" r:id="rId38"/>
    <p:sldId id="293" r:id="rId39"/>
    <p:sldId id="294" r:id="rId40"/>
    <p:sldId id="295" r:id="rId41"/>
    <p:sldId id="296" r:id="rId42"/>
    <p:sldId id="297" r:id="rId43"/>
    <p:sldId id="287" r:id="rId44"/>
    <p:sldId id="303" r:id="rId45"/>
    <p:sldId id="2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595A-BA44-4996-B280-7AC5AE80E3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B5CAA88-EA46-47CB-8CA4-2577345CF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D2430CB-7739-4118-88ED-8B734891CA50}"/>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5" name="Footer Placeholder 4">
            <a:extLst>
              <a:ext uri="{FF2B5EF4-FFF2-40B4-BE49-F238E27FC236}">
                <a16:creationId xmlns:a16="http://schemas.microsoft.com/office/drawing/2014/main" id="{0FFD9F79-2CA3-4F6D-8935-C1C1DA544D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44A7C74-1300-42A7-837D-FA21CBBE8F1B}"/>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34464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AB69-5F1E-406A-A655-EE6B9794ECF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F24D662-434E-4FDD-8804-1A9192746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ACF45E2-1CFC-48D8-9CD1-EF07AD1EF661}"/>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5" name="Footer Placeholder 4">
            <a:extLst>
              <a:ext uri="{FF2B5EF4-FFF2-40B4-BE49-F238E27FC236}">
                <a16:creationId xmlns:a16="http://schemas.microsoft.com/office/drawing/2014/main" id="{AD846C2A-A3CD-4B8A-B726-1626134F18F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EE293F4-468D-489E-971C-2DB647608FDF}"/>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4164487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01A9A6-BD41-46D4-983E-4C99776D7B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0AB2AA4-BA2D-4B2E-BC15-EDAED7C1CD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56E957F-EC35-43BA-8A29-6CDF12A15BBF}"/>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5" name="Footer Placeholder 4">
            <a:extLst>
              <a:ext uri="{FF2B5EF4-FFF2-40B4-BE49-F238E27FC236}">
                <a16:creationId xmlns:a16="http://schemas.microsoft.com/office/drawing/2014/main" id="{4F10A85F-F53E-4D05-80EF-41CA9E13B4F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09EB3A3-1E61-4E97-B5F2-8983074A883A}"/>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166820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B1D8-049F-474E-B93B-549B8AFE9BD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F301083-17CB-426A-B2E1-8C4C6E009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8FEF0B5-491C-4230-B2E6-688E9BA41D99}"/>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5" name="Footer Placeholder 4">
            <a:extLst>
              <a:ext uri="{FF2B5EF4-FFF2-40B4-BE49-F238E27FC236}">
                <a16:creationId xmlns:a16="http://schemas.microsoft.com/office/drawing/2014/main" id="{B31C5364-2F7D-4A66-BDA2-331729682E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055E572-582C-41A8-A522-60578C3A86CC}"/>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74886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BAA3-9824-4E21-8AA9-361E6829E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C42EA95-FAE6-4917-9DF5-5A92ED7DA5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83982-F6DA-4554-9567-CCA4475A6B37}"/>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5" name="Footer Placeholder 4">
            <a:extLst>
              <a:ext uri="{FF2B5EF4-FFF2-40B4-BE49-F238E27FC236}">
                <a16:creationId xmlns:a16="http://schemas.microsoft.com/office/drawing/2014/main" id="{F6D3D98F-D930-43BD-B29D-57BF6D1EDEC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59411C3-08A4-43EC-946B-B614C42507E6}"/>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92723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A376-6FF8-438C-AA5C-20C9ADF4714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952DEF-7E91-40E9-B84F-7C729EA65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1BCEB04-C65E-4289-A0A3-AE9029C210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2EB62AF-36ED-4E63-8A92-C78C6839FB84}"/>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6" name="Footer Placeholder 5">
            <a:extLst>
              <a:ext uri="{FF2B5EF4-FFF2-40B4-BE49-F238E27FC236}">
                <a16:creationId xmlns:a16="http://schemas.microsoft.com/office/drawing/2014/main" id="{D1293874-2231-4439-841B-530DE10D77E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5CBD57-0DC0-4B46-BE9B-B4170C9722B1}"/>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159226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07BB-AF29-4F58-AB74-AE56F285670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186EB8D-E350-40C4-8E2D-0E4E64407F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59F84-DBB9-48AC-819B-49808CEA48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140DD10-F71F-4FB2-B7E1-AA49279912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07B23-5424-4353-8BF5-12AEF72D5A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5E54297-A0E2-4235-B5E7-60D2B6C1D51F}"/>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8" name="Footer Placeholder 7">
            <a:extLst>
              <a:ext uri="{FF2B5EF4-FFF2-40B4-BE49-F238E27FC236}">
                <a16:creationId xmlns:a16="http://schemas.microsoft.com/office/drawing/2014/main" id="{53D70489-3CCA-4851-A8E9-813BAED3A78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07ED0C8-335A-4008-B5A8-64FC90FBED53}"/>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302664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B7AC-BF3C-49C9-8EDF-DC67FCB25CE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B0111F7-11A8-4500-9EEF-EDAE56DD0E9D}"/>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4" name="Footer Placeholder 3">
            <a:extLst>
              <a:ext uri="{FF2B5EF4-FFF2-40B4-BE49-F238E27FC236}">
                <a16:creationId xmlns:a16="http://schemas.microsoft.com/office/drawing/2014/main" id="{D7FD5B69-EEFF-461E-9D69-50F13574F378}"/>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CAB5325-3312-4591-8755-D08DC439722A}"/>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73459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F626D-E5F8-48B8-B3AF-D77359B6C683}"/>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3" name="Footer Placeholder 2">
            <a:extLst>
              <a:ext uri="{FF2B5EF4-FFF2-40B4-BE49-F238E27FC236}">
                <a16:creationId xmlns:a16="http://schemas.microsoft.com/office/drawing/2014/main" id="{9BC7BBB0-992A-479A-A8E1-AA0DFD55B01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DCCD96D-300C-4B6A-B886-CC91E177DDA3}"/>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3889383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32C1-270B-417F-B501-337D3BEB9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1A66477-521E-455A-BA19-69D77BF813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FDDBB16-8B70-4B48-AF96-393891C26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EA7D2-EAE7-4240-8E9C-5DF70B209B62}"/>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6" name="Footer Placeholder 5">
            <a:extLst>
              <a:ext uri="{FF2B5EF4-FFF2-40B4-BE49-F238E27FC236}">
                <a16:creationId xmlns:a16="http://schemas.microsoft.com/office/drawing/2014/main" id="{D9877095-DCF3-46AA-A004-6E27C446E42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92E3776-39B6-4CDE-82AB-AAC30ACE11A4}"/>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2827473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D678-B4F1-4E7F-BA95-3C2496110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C3A94D7-8FC1-4659-92C5-293391832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7307273-14CF-4408-83EA-DE84CD7C4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9421A-B464-4ACF-9134-8C0219718CFC}"/>
              </a:ext>
            </a:extLst>
          </p:cNvPr>
          <p:cNvSpPr>
            <a:spLocks noGrp="1"/>
          </p:cNvSpPr>
          <p:nvPr>
            <p:ph type="dt" sz="half" idx="10"/>
          </p:nvPr>
        </p:nvSpPr>
        <p:spPr/>
        <p:txBody>
          <a:bodyPr/>
          <a:lstStyle/>
          <a:p>
            <a:fld id="{E8F1E9DE-7E7A-439E-B2C1-F341FF8B5291}" type="datetimeFigureOut">
              <a:rPr lang="en-IN" smtClean="0"/>
              <a:t>27-04-2021</a:t>
            </a:fld>
            <a:endParaRPr lang="en-IN"/>
          </a:p>
        </p:txBody>
      </p:sp>
      <p:sp>
        <p:nvSpPr>
          <p:cNvPr id="6" name="Footer Placeholder 5">
            <a:extLst>
              <a:ext uri="{FF2B5EF4-FFF2-40B4-BE49-F238E27FC236}">
                <a16:creationId xmlns:a16="http://schemas.microsoft.com/office/drawing/2014/main" id="{5767AF06-F365-4F6A-9560-13D39E5D950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2B15023-9B62-40B3-933F-D259BF7464FD}"/>
              </a:ext>
            </a:extLst>
          </p:cNvPr>
          <p:cNvSpPr>
            <a:spLocks noGrp="1"/>
          </p:cNvSpPr>
          <p:nvPr>
            <p:ph type="sldNum" sz="quarter" idx="12"/>
          </p:nvPr>
        </p:nvSpPr>
        <p:spPr/>
        <p:txBody>
          <a:bodyPr/>
          <a:lstStyle/>
          <a:p>
            <a:fld id="{9D81AC42-AB21-4440-A4BC-E23FE135823E}" type="slidenum">
              <a:rPr lang="en-IN" smtClean="0"/>
              <a:t>‹#›</a:t>
            </a:fld>
            <a:endParaRPr lang="en-IN"/>
          </a:p>
        </p:txBody>
      </p:sp>
    </p:spTree>
    <p:extLst>
      <p:ext uri="{BB962C8B-B14F-4D97-AF65-F5344CB8AC3E}">
        <p14:creationId xmlns:p14="http://schemas.microsoft.com/office/powerpoint/2010/main" val="426154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2082B1-74E1-4A6C-8DB2-94497CFAE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6683AD8-3C56-469B-B7BF-49DA0E0BC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7F343E6-F10E-40FD-9888-6C4110AF97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1E9DE-7E7A-439E-B2C1-F341FF8B5291}" type="datetimeFigureOut">
              <a:rPr lang="en-IN" smtClean="0"/>
              <a:t>27-04-2021</a:t>
            </a:fld>
            <a:endParaRPr lang="en-IN"/>
          </a:p>
        </p:txBody>
      </p:sp>
      <p:sp>
        <p:nvSpPr>
          <p:cNvPr id="5" name="Footer Placeholder 4">
            <a:extLst>
              <a:ext uri="{FF2B5EF4-FFF2-40B4-BE49-F238E27FC236}">
                <a16:creationId xmlns:a16="http://schemas.microsoft.com/office/drawing/2014/main" id="{C8C772BC-C977-4B25-8702-3541CC3D4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25DD5CF-BFDF-4155-B22F-D597E0EFEA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1AC42-AB21-4440-A4BC-E23FE135823E}" type="slidenum">
              <a:rPr lang="en-IN" smtClean="0"/>
              <a:t>‹#›</a:t>
            </a:fld>
            <a:endParaRPr lang="en-IN"/>
          </a:p>
        </p:txBody>
      </p:sp>
    </p:spTree>
    <p:extLst>
      <p:ext uri="{BB962C8B-B14F-4D97-AF65-F5344CB8AC3E}">
        <p14:creationId xmlns:p14="http://schemas.microsoft.com/office/powerpoint/2010/main" val="583924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sahajkrishi.com/" TargetMode="External"/><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hyperlink" Target="http://www.sahajkrishi/englsi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92B2DF-E022-4B80-BA18-535FF7D28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48000"/>
          </a:xfrm>
          <a:prstGeom prst="rect">
            <a:avLst/>
          </a:prstGeom>
        </p:spPr>
      </p:pic>
      <p:pic>
        <p:nvPicPr>
          <p:cNvPr id="9" name="Picture 8">
            <a:extLst>
              <a:ext uri="{FF2B5EF4-FFF2-40B4-BE49-F238E27FC236}">
                <a16:creationId xmlns:a16="http://schemas.microsoft.com/office/drawing/2014/main" id="{A61C14DC-EF9B-4989-950C-A6AAFEBF5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36" y="3424537"/>
            <a:ext cx="11788727" cy="2942866"/>
          </a:xfrm>
          <a:prstGeom prst="rect">
            <a:avLst/>
          </a:prstGeom>
        </p:spPr>
      </p:pic>
    </p:spTree>
    <p:extLst>
      <p:ext uri="{BB962C8B-B14F-4D97-AF65-F5344CB8AC3E}">
        <p14:creationId xmlns:p14="http://schemas.microsoft.com/office/powerpoint/2010/main" val="2342257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E58D35-9941-49BA-A8F4-E4CB9709F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0476" cy="6857143"/>
          </a:xfrm>
          <a:prstGeom prst="rect">
            <a:avLst/>
          </a:prstGeom>
        </p:spPr>
      </p:pic>
    </p:spTree>
    <p:extLst>
      <p:ext uri="{BB962C8B-B14F-4D97-AF65-F5344CB8AC3E}">
        <p14:creationId xmlns:p14="http://schemas.microsoft.com/office/powerpoint/2010/main" val="3076499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2E4A0F-C9ED-46C8-A546-7006FEEC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Tree>
    <p:extLst>
      <p:ext uri="{BB962C8B-B14F-4D97-AF65-F5344CB8AC3E}">
        <p14:creationId xmlns:p14="http://schemas.microsoft.com/office/powerpoint/2010/main" val="396026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5F0CC5-DFA2-4751-B166-0AE50947B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Tree>
    <p:extLst>
      <p:ext uri="{BB962C8B-B14F-4D97-AF65-F5344CB8AC3E}">
        <p14:creationId xmlns:p14="http://schemas.microsoft.com/office/powerpoint/2010/main" val="383833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0512D4-269F-4F39-9D45-B2D171093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Tree>
    <p:extLst>
      <p:ext uri="{BB962C8B-B14F-4D97-AF65-F5344CB8AC3E}">
        <p14:creationId xmlns:p14="http://schemas.microsoft.com/office/powerpoint/2010/main" val="77340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2B2374-896F-41A8-8D1C-0536FC1FD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Tree>
    <p:extLst>
      <p:ext uri="{BB962C8B-B14F-4D97-AF65-F5344CB8AC3E}">
        <p14:creationId xmlns:p14="http://schemas.microsoft.com/office/powerpoint/2010/main" val="7380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FF3F5-2C58-408A-AE6B-07414465D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857"/>
            <a:ext cx="12190476" cy="6857143"/>
          </a:xfrm>
          <a:prstGeom prst="rect">
            <a:avLst/>
          </a:prstGeom>
        </p:spPr>
      </p:pic>
    </p:spTree>
    <p:extLst>
      <p:ext uri="{BB962C8B-B14F-4D97-AF65-F5344CB8AC3E}">
        <p14:creationId xmlns:p14="http://schemas.microsoft.com/office/powerpoint/2010/main" val="1908890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CDEF1A-1F8F-43D6-83F1-5EE2EF608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857"/>
            <a:ext cx="12190476" cy="6857143"/>
          </a:xfrm>
          <a:prstGeom prst="rect">
            <a:avLst/>
          </a:prstGeom>
        </p:spPr>
      </p:pic>
    </p:spTree>
    <p:extLst>
      <p:ext uri="{BB962C8B-B14F-4D97-AF65-F5344CB8AC3E}">
        <p14:creationId xmlns:p14="http://schemas.microsoft.com/office/powerpoint/2010/main" val="115141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F2676-36D1-465B-ADC7-9C155C8B4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Tree>
    <p:extLst>
      <p:ext uri="{BB962C8B-B14F-4D97-AF65-F5344CB8AC3E}">
        <p14:creationId xmlns:p14="http://schemas.microsoft.com/office/powerpoint/2010/main" val="459934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17C69-D2DF-4EF3-9BAD-3F9C31808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0476" cy="6857143"/>
          </a:xfrm>
          <a:prstGeom prst="rect">
            <a:avLst/>
          </a:prstGeom>
        </p:spPr>
      </p:pic>
    </p:spTree>
    <p:extLst>
      <p:ext uri="{BB962C8B-B14F-4D97-AF65-F5344CB8AC3E}">
        <p14:creationId xmlns:p14="http://schemas.microsoft.com/office/powerpoint/2010/main" val="366688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4CB19-8C60-42C7-86E4-A2EE6E7F0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0476" cy="6857143"/>
          </a:xfrm>
          <a:prstGeom prst="rect">
            <a:avLst/>
          </a:prstGeom>
        </p:spPr>
      </p:pic>
    </p:spTree>
    <p:extLst>
      <p:ext uri="{BB962C8B-B14F-4D97-AF65-F5344CB8AC3E}">
        <p14:creationId xmlns:p14="http://schemas.microsoft.com/office/powerpoint/2010/main" val="395271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5500">
              <a:schemeClr val="accent6">
                <a:lumMod val="40000"/>
                <a:lumOff val="60000"/>
              </a:schemeClr>
            </a:gs>
            <a:gs pos="37000">
              <a:schemeClr val="accent6">
                <a:lumMod val="60000"/>
                <a:lumOff val="40000"/>
              </a:schemeClr>
            </a:gs>
            <a:gs pos="0">
              <a:schemeClr val="accent6">
                <a:lumMod val="40000"/>
                <a:lumOff val="60000"/>
              </a:schemeClr>
            </a:gs>
            <a:gs pos="74000">
              <a:schemeClr val="accent6">
                <a:lumMod val="20000"/>
                <a:lumOff val="80000"/>
              </a:schemeClr>
            </a:gs>
            <a:gs pos="83000">
              <a:schemeClr val="accent6">
                <a:lumMod val="40000"/>
                <a:lumOff val="60000"/>
              </a:schemeClr>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3E388-9836-492A-87D0-8659AD589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14" y="68493"/>
            <a:ext cx="5162783" cy="4314491"/>
          </a:xfrm>
          <a:prstGeom prst="rect">
            <a:avLst/>
          </a:prstGeom>
        </p:spPr>
      </p:pic>
      <p:pic>
        <p:nvPicPr>
          <p:cNvPr id="7" name="Picture 6">
            <a:extLst>
              <a:ext uri="{FF2B5EF4-FFF2-40B4-BE49-F238E27FC236}">
                <a16:creationId xmlns:a16="http://schemas.microsoft.com/office/drawing/2014/main" id="{DD3FA2BB-38D0-4EAC-B2D0-E1677C7C8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541" y="90724"/>
            <a:ext cx="5281243" cy="4403903"/>
          </a:xfrm>
          <a:prstGeom prst="rect">
            <a:avLst/>
          </a:prstGeom>
        </p:spPr>
      </p:pic>
      <p:sp>
        <p:nvSpPr>
          <p:cNvPr id="9" name="TextBox 8">
            <a:extLst>
              <a:ext uri="{FF2B5EF4-FFF2-40B4-BE49-F238E27FC236}">
                <a16:creationId xmlns:a16="http://schemas.microsoft.com/office/drawing/2014/main" id="{ADCEA03F-2312-4B10-8D99-264BBBBD7584}"/>
              </a:ext>
            </a:extLst>
          </p:cNvPr>
          <p:cNvSpPr txBox="1"/>
          <p:nvPr/>
        </p:nvSpPr>
        <p:spPr>
          <a:xfrm>
            <a:off x="243812" y="4403903"/>
            <a:ext cx="5349188" cy="2585323"/>
          </a:xfrm>
          <a:prstGeom prst="rect">
            <a:avLst/>
          </a:prstGeom>
          <a:noFill/>
        </p:spPr>
        <p:txBody>
          <a:bodyPr wrap="square">
            <a:spAutoFit/>
          </a:bodyPr>
          <a:lstStyle/>
          <a:p>
            <a:pPr algn="ctr"/>
            <a:r>
              <a:rPr lang="en-IN" b="1" dirty="0">
                <a:solidFill>
                  <a:schemeClr val="accent6">
                    <a:lumMod val="50000"/>
                  </a:schemeClr>
                </a:solidFill>
              </a:rPr>
              <a:t>The world in which human beings are spiritually enlightened, endowed with the power of pure love &amp; compassion, and also equipped with the judgement and discernment to overcome the differences between men and work together towards a world of peace. Increased agriculture, live stock production through meditation with natural farming to bring about the second Green Revolution.</a:t>
            </a:r>
          </a:p>
          <a:p>
            <a:r>
              <a:rPr lang="en-IN" b="1" dirty="0">
                <a:solidFill>
                  <a:schemeClr val="accent6">
                    <a:lumMod val="50000"/>
                  </a:schemeClr>
                </a:solidFill>
              </a:rPr>
              <a:t>.</a:t>
            </a:r>
          </a:p>
        </p:txBody>
      </p:sp>
      <p:sp>
        <p:nvSpPr>
          <p:cNvPr id="11" name="TextBox 10">
            <a:extLst>
              <a:ext uri="{FF2B5EF4-FFF2-40B4-BE49-F238E27FC236}">
                <a16:creationId xmlns:a16="http://schemas.microsoft.com/office/drawing/2014/main" id="{9371D5BF-1181-4162-B241-49936C60EEF8}"/>
              </a:ext>
            </a:extLst>
          </p:cNvPr>
          <p:cNvSpPr txBox="1"/>
          <p:nvPr/>
        </p:nvSpPr>
        <p:spPr>
          <a:xfrm>
            <a:off x="6599001" y="4699325"/>
            <a:ext cx="5162783" cy="1200329"/>
          </a:xfrm>
          <a:prstGeom prst="rect">
            <a:avLst/>
          </a:prstGeom>
          <a:noFill/>
        </p:spPr>
        <p:txBody>
          <a:bodyPr wrap="square">
            <a:spAutoFit/>
          </a:bodyPr>
          <a:lstStyle/>
          <a:p>
            <a:pPr algn="ctr"/>
            <a:r>
              <a:rPr lang="en-IN" b="1" dirty="0">
                <a:solidFill>
                  <a:schemeClr val="accent6">
                    <a:lumMod val="50000"/>
                  </a:schemeClr>
                </a:solidFill>
              </a:rPr>
              <a:t>To perpetuate, document and facilitate the spreading of the teachings of Shri Mataji Nirmala Devi and the practice of Sahaja Yoga – a meditation founded by Her, and Sahaj Agriculture in rural areas.</a:t>
            </a:r>
          </a:p>
        </p:txBody>
      </p:sp>
    </p:spTree>
    <p:extLst>
      <p:ext uri="{BB962C8B-B14F-4D97-AF65-F5344CB8AC3E}">
        <p14:creationId xmlns:p14="http://schemas.microsoft.com/office/powerpoint/2010/main" val="3287760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79BD0-55E1-416E-BAF3-1C6A1B6BE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Tree>
    <p:extLst>
      <p:ext uri="{BB962C8B-B14F-4D97-AF65-F5344CB8AC3E}">
        <p14:creationId xmlns:p14="http://schemas.microsoft.com/office/powerpoint/2010/main" val="471352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70155-E45E-4AFA-93DF-A7409D57C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Tree>
    <p:extLst>
      <p:ext uri="{BB962C8B-B14F-4D97-AF65-F5344CB8AC3E}">
        <p14:creationId xmlns:p14="http://schemas.microsoft.com/office/powerpoint/2010/main" val="3159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6C31C-E431-4F24-AEAE-B9D3F7D89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0476" cy="6857143"/>
          </a:xfrm>
          <a:prstGeom prst="rect">
            <a:avLst/>
          </a:prstGeom>
        </p:spPr>
      </p:pic>
    </p:spTree>
    <p:extLst>
      <p:ext uri="{BB962C8B-B14F-4D97-AF65-F5344CB8AC3E}">
        <p14:creationId xmlns:p14="http://schemas.microsoft.com/office/powerpoint/2010/main" val="1859185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A8F42-6BF3-44F8-AF59-CA121476D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0"/>
            <a:ext cx="6487441" cy="3615397"/>
          </a:xfrm>
          <a:prstGeom prst="rect">
            <a:avLst/>
          </a:prstGeom>
        </p:spPr>
      </p:pic>
      <p:sp>
        <p:nvSpPr>
          <p:cNvPr id="5" name="TextBox 4">
            <a:extLst>
              <a:ext uri="{FF2B5EF4-FFF2-40B4-BE49-F238E27FC236}">
                <a16:creationId xmlns:a16="http://schemas.microsoft.com/office/drawing/2014/main" id="{BBFFA03A-304E-4003-8568-3613213CBED8}"/>
              </a:ext>
            </a:extLst>
          </p:cNvPr>
          <p:cNvSpPr txBox="1"/>
          <p:nvPr/>
        </p:nvSpPr>
        <p:spPr>
          <a:xfrm>
            <a:off x="6702083" y="197346"/>
            <a:ext cx="5321104" cy="6463308"/>
          </a:xfrm>
          <a:prstGeom prst="rect">
            <a:avLst/>
          </a:prstGeom>
          <a:noFill/>
        </p:spPr>
        <p:txBody>
          <a:bodyPr wrap="square">
            <a:spAutoFit/>
          </a:bodyPr>
          <a:lstStyle/>
          <a:p>
            <a:r>
              <a:rPr lang="en-IN" b="1" dirty="0"/>
              <a:t>Experiment was conducted under the supervision of </a:t>
            </a:r>
            <a:r>
              <a:rPr lang="en-IN" b="1" dirty="0" err="1"/>
              <a:t>Dr.</a:t>
            </a:r>
            <a:r>
              <a:rPr lang="en-IN" b="1" dirty="0"/>
              <a:t> </a:t>
            </a:r>
            <a:r>
              <a:rPr lang="en-IN" b="1" dirty="0" err="1"/>
              <a:t>Adinarayana</a:t>
            </a:r>
            <a:r>
              <a:rPr lang="en-IN" b="1" dirty="0"/>
              <a:t> </a:t>
            </a:r>
            <a:r>
              <a:rPr lang="en-IN" b="1" dirty="0" err="1"/>
              <a:t>Sr.Scientist</a:t>
            </a:r>
            <a:r>
              <a:rPr lang="en-IN" b="1" dirty="0"/>
              <a:t>, Pulses RARS, LAAM Farm, Guntur, A.P.</a:t>
            </a:r>
          </a:p>
          <a:p>
            <a:r>
              <a:rPr lang="en-IN" b="1" dirty="0"/>
              <a:t>a. Results of vibrated Black Gram: </a:t>
            </a:r>
            <a:r>
              <a:rPr lang="en-IN" dirty="0"/>
              <a:t>LBG-752</a:t>
            </a:r>
          </a:p>
          <a:p>
            <a:pPr>
              <a:buFont typeface="+mj-lt"/>
              <a:buAutoNum type="arabicPeriod"/>
            </a:pPr>
            <a:r>
              <a:rPr lang="en-IN" dirty="0"/>
              <a:t>Variety: LBG-752</a:t>
            </a:r>
          </a:p>
          <a:p>
            <a:pPr>
              <a:buFont typeface="+mj-lt"/>
              <a:buAutoNum type="arabicPeriod"/>
            </a:pPr>
            <a:r>
              <a:rPr lang="en-IN" dirty="0"/>
              <a:t>Date of Sowing: 12-12-2014</a:t>
            </a:r>
          </a:p>
          <a:p>
            <a:pPr>
              <a:buFont typeface="+mj-lt"/>
              <a:buAutoNum type="arabicPeriod"/>
            </a:pPr>
            <a:r>
              <a:rPr lang="en-IN" dirty="0"/>
              <a:t>Plot Size: 6 </a:t>
            </a:r>
            <a:r>
              <a:rPr lang="en-IN" dirty="0" err="1"/>
              <a:t>mt</a:t>
            </a:r>
            <a:r>
              <a:rPr lang="en-IN" dirty="0"/>
              <a:t> x 6 mt.</a:t>
            </a:r>
          </a:p>
          <a:p>
            <a:pPr>
              <a:buFont typeface="+mj-lt"/>
              <a:buAutoNum type="arabicPeriod"/>
            </a:pPr>
            <a:r>
              <a:rPr lang="en-IN" dirty="0"/>
              <a:t>Pods Per Plant Vibrated: 22 Pods, non-vibrated Plant:16 Pods.</a:t>
            </a:r>
          </a:p>
          <a:p>
            <a:pPr>
              <a:buFont typeface="+mj-lt"/>
              <a:buAutoNum type="arabicPeriod"/>
            </a:pPr>
            <a:r>
              <a:rPr lang="en-IN" dirty="0"/>
              <a:t>Total Yield 0.510 Kgs in vibrated a non-vibrated 0.245 kgs from 36 Sq.mt.</a:t>
            </a:r>
          </a:p>
          <a:p>
            <a:pPr>
              <a:buFont typeface="+mj-lt"/>
              <a:buAutoNum type="arabicPeriod"/>
            </a:pPr>
            <a:r>
              <a:rPr lang="en-IN" dirty="0"/>
              <a:t>Vibrated plants are very healthy and having broad leaves, more chlorophyll content, strong root and uniform growth compare to the non-vibrated plants.</a:t>
            </a:r>
          </a:p>
          <a:p>
            <a:r>
              <a:rPr lang="en-IN" b="1" dirty="0"/>
              <a:t>b. Results of  vibrated black Gram: </a:t>
            </a:r>
            <a:r>
              <a:rPr lang="en-IN" dirty="0"/>
              <a:t>LBG-623</a:t>
            </a:r>
          </a:p>
          <a:p>
            <a:pPr>
              <a:buFont typeface="+mj-lt"/>
              <a:buAutoNum type="arabicPeriod"/>
            </a:pPr>
            <a:r>
              <a:rPr lang="en-IN" dirty="0"/>
              <a:t>Variety: LBG-623</a:t>
            </a:r>
          </a:p>
          <a:p>
            <a:pPr>
              <a:buFont typeface="+mj-lt"/>
              <a:buAutoNum type="arabicPeriod"/>
            </a:pPr>
            <a:r>
              <a:rPr lang="en-IN" dirty="0"/>
              <a:t>Date of Sowing: 17-7-2014</a:t>
            </a:r>
          </a:p>
          <a:p>
            <a:pPr>
              <a:buFont typeface="+mj-lt"/>
              <a:buAutoNum type="arabicPeriod"/>
            </a:pPr>
            <a:r>
              <a:rPr lang="en-IN" dirty="0"/>
              <a:t>Plot Size: 6 </a:t>
            </a:r>
            <a:r>
              <a:rPr lang="en-IN" dirty="0" err="1"/>
              <a:t>mt</a:t>
            </a:r>
            <a:r>
              <a:rPr lang="en-IN" dirty="0"/>
              <a:t> x 6mt.</a:t>
            </a:r>
          </a:p>
          <a:p>
            <a:pPr>
              <a:buFont typeface="+mj-lt"/>
              <a:buAutoNum type="arabicPeriod"/>
            </a:pPr>
            <a:r>
              <a:rPr lang="en-IN" dirty="0"/>
              <a:t>Observation: LBG-623 is susceptible to Yellow Mosaic Virus but in Vibrated Plot up to 50 days, there was no virus attack.</a:t>
            </a:r>
          </a:p>
          <a:p>
            <a:pPr>
              <a:buFont typeface="+mj-lt"/>
              <a:buAutoNum type="arabicPeriod"/>
            </a:pPr>
            <a:r>
              <a:rPr lang="en-IN" dirty="0"/>
              <a:t>Uniform growth, healthy plants, good root growth and Bright Green leaves.</a:t>
            </a:r>
          </a:p>
        </p:txBody>
      </p:sp>
      <p:pic>
        <p:nvPicPr>
          <p:cNvPr id="7" name="Picture 6">
            <a:extLst>
              <a:ext uri="{FF2B5EF4-FFF2-40B4-BE49-F238E27FC236}">
                <a16:creationId xmlns:a16="http://schemas.microsoft.com/office/drawing/2014/main" id="{E15A1FAF-9B0E-4607-8BA7-CF5E0B344A43}"/>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28308" y="3615397"/>
            <a:ext cx="6359528" cy="3069113"/>
          </a:xfrm>
          <a:prstGeom prst="rect">
            <a:avLst/>
          </a:prstGeom>
        </p:spPr>
      </p:pic>
    </p:spTree>
    <p:extLst>
      <p:ext uri="{BB962C8B-B14F-4D97-AF65-F5344CB8AC3E}">
        <p14:creationId xmlns:p14="http://schemas.microsoft.com/office/powerpoint/2010/main" val="816796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FF8BE-3217-4A82-8732-ECC0D0E1C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Tree>
    <p:extLst>
      <p:ext uri="{BB962C8B-B14F-4D97-AF65-F5344CB8AC3E}">
        <p14:creationId xmlns:p14="http://schemas.microsoft.com/office/powerpoint/2010/main" val="619319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0FAA5-B838-4535-B5F5-7938B120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5" name="Picture 4">
            <a:extLst>
              <a:ext uri="{FF2B5EF4-FFF2-40B4-BE49-F238E27FC236}">
                <a16:creationId xmlns:a16="http://schemas.microsoft.com/office/drawing/2014/main" id="{A1FF9763-2F15-4723-805C-3C95B2855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7585"/>
            <a:ext cx="12190476" cy="6857143"/>
          </a:xfrm>
          <a:prstGeom prst="rect">
            <a:avLst/>
          </a:prstGeom>
        </p:spPr>
      </p:pic>
    </p:spTree>
    <p:extLst>
      <p:ext uri="{BB962C8B-B14F-4D97-AF65-F5344CB8AC3E}">
        <p14:creationId xmlns:p14="http://schemas.microsoft.com/office/powerpoint/2010/main" val="151584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AF226-7307-40B3-BCF0-B97055A75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87"/>
            <a:ext cx="12192000" cy="6548226"/>
          </a:xfrm>
          <a:prstGeom prst="rect">
            <a:avLst/>
          </a:prstGeom>
        </p:spPr>
      </p:pic>
    </p:spTree>
    <p:extLst>
      <p:ext uri="{BB962C8B-B14F-4D97-AF65-F5344CB8AC3E}">
        <p14:creationId xmlns:p14="http://schemas.microsoft.com/office/powerpoint/2010/main" val="1592176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5E626-657E-4D22-B70B-4DD074469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2" y="0"/>
            <a:ext cx="12099235" cy="6699478"/>
          </a:xfrm>
          <a:prstGeom prst="rect">
            <a:avLst/>
          </a:prstGeom>
        </p:spPr>
      </p:pic>
    </p:spTree>
    <p:extLst>
      <p:ext uri="{BB962C8B-B14F-4D97-AF65-F5344CB8AC3E}">
        <p14:creationId xmlns:p14="http://schemas.microsoft.com/office/powerpoint/2010/main" val="1064635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8C1177-586A-4BFB-9B87-673004261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61" y="0"/>
            <a:ext cx="12288761" cy="6804421"/>
          </a:xfrm>
          <a:prstGeom prst="rect">
            <a:avLst/>
          </a:prstGeom>
        </p:spPr>
      </p:pic>
    </p:spTree>
    <p:extLst>
      <p:ext uri="{BB962C8B-B14F-4D97-AF65-F5344CB8AC3E}">
        <p14:creationId xmlns:p14="http://schemas.microsoft.com/office/powerpoint/2010/main" val="4192041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CA49B-8424-4554-8122-F9D8F558C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043"/>
            <a:ext cx="12142987" cy="6723705"/>
          </a:xfrm>
          <a:prstGeom prst="rect">
            <a:avLst/>
          </a:prstGeom>
        </p:spPr>
      </p:pic>
    </p:spTree>
    <p:extLst>
      <p:ext uri="{BB962C8B-B14F-4D97-AF65-F5344CB8AC3E}">
        <p14:creationId xmlns:p14="http://schemas.microsoft.com/office/powerpoint/2010/main" val="849953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F6DA0-EAF5-4F0B-AC4A-DB64F370B94F}"/>
              </a:ext>
            </a:extLst>
          </p:cNvPr>
          <p:cNvSpPr txBox="1"/>
          <p:nvPr/>
        </p:nvSpPr>
        <p:spPr>
          <a:xfrm>
            <a:off x="424070" y="198783"/>
            <a:ext cx="11092069" cy="584775"/>
          </a:xfrm>
          <a:prstGeom prst="rect">
            <a:avLst/>
          </a:prstGeom>
          <a:noFill/>
        </p:spPr>
        <p:txBody>
          <a:bodyPr wrap="square" rtlCol="0">
            <a:spAutoFit/>
          </a:bodyPr>
          <a:lstStyle/>
          <a:p>
            <a:pPr algn="ctr"/>
            <a:r>
              <a:rPr lang="en-IN" sz="3200" b="1" dirty="0">
                <a:solidFill>
                  <a:schemeClr val="accent6">
                    <a:lumMod val="50000"/>
                  </a:schemeClr>
                </a:solidFill>
              </a:rPr>
              <a:t>Simple Steps to follow Sahaj Agriculture</a:t>
            </a:r>
          </a:p>
        </p:txBody>
      </p:sp>
      <p:pic>
        <p:nvPicPr>
          <p:cNvPr id="1026" name="Picture 2" descr="7CHAKRA QUALITIES Pages 1 - 8 - Flip PDF Download | FlipHTML5">
            <a:extLst>
              <a:ext uri="{FF2B5EF4-FFF2-40B4-BE49-F238E27FC236}">
                <a16:creationId xmlns:a16="http://schemas.microsoft.com/office/drawing/2014/main" id="{9297DD7F-8382-497B-8D33-546B82429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573" y="888555"/>
            <a:ext cx="2198479" cy="2845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182811-0BB3-47BE-9E88-2C61C08C1E65}"/>
              </a:ext>
            </a:extLst>
          </p:cNvPr>
          <p:cNvSpPr txBox="1"/>
          <p:nvPr/>
        </p:nvSpPr>
        <p:spPr>
          <a:xfrm>
            <a:off x="260064" y="938328"/>
            <a:ext cx="2344395" cy="2585323"/>
          </a:xfrm>
          <a:prstGeom prst="rect">
            <a:avLst/>
          </a:prstGeom>
          <a:noFill/>
        </p:spPr>
        <p:txBody>
          <a:bodyPr wrap="square" rtlCol="0">
            <a:spAutoFit/>
          </a:bodyPr>
          <a:lstStyle/>
          <a:p>
            <a:r>
              <a:rPr lang="en-IN" b="1" dirty="0">
                <a:solidFill>
                  <a:srgbClr val="FF0000"/>
                </a:solidFill>
              </a:rPr>
              <a:t>STEP I</a:t>
            </a:r>
          </a:p>
          <a:p>
            <a:r>
              <a:rPr lang="en-IN" dirty="0"/>
              <a:t>Learn Sahaja Yoga Meditation, Knowledge of Subtle System, Chakra clearing techniques, Balancing, Manoeuvring Kundalini Shakti</a:t>
            </a:r>
          </a:p>
        </p:txBody>
      </p:sp>
      <p:sp>
        <p:nvSpPr>
          <p:cNvPr id="4" name="AutoShape 4">
            <a:extLst>
              <a:ext uri="{FF2B5EF4-FFF2-40B4-BE49-F238E27FC236}">
                <a16:creationId xmlns:a16="http://schemas.microsoft.com/office/drawing/2014/main" id="{8D5C5CE6-F7DF-4E37-83C5-EE340D5833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a:extLst>
              <a:ext uri="{FF2B5EF4-FFF2-40B4-BE49-F238E27FC236}">
                <a16:creationId xmlns:a16="http://schemas.microsoft.com/office/drawing/2014/main" id="{CB0AB1EA-F9A7-49E1-B1BE-1337918FCCE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86058DA-4631-4D8D-B99C-8A4D5C9D2DC3}"/>
              </a:ext>
            </a:extLst>
          </p:cNvPr>
          <p:cNvPicPr>
            <a:picLocks noChangeAspect="1"/>
          </p:cNvPicPr>
          <p:nvPr/>
        </p:nvPicPr>
        <p:blipFill>
          <a:blip r:embed="rId3"/>
          <a:stretch>
            <a:fillRect/>
          </a:stretch>
        </p:blipFill>
        <p:spPr>
          <a:xfrm>
            <a:off x="7157555" y="982020"/>
            <a:ext cx="2504661" cy="2805808"/>
          </a:xfrm>
          <a:prstGeom prst="rect">
            <a:avLst/>
          </a:prstGeom>
        </p:spPr>
      </p:pic>
      <p:sp>
        <p:nvSpPr>
          <p:cNvPr id="10" name="TextBox 9">
            <a:extLst>
              <a:ext uri="{FF2B5EF4-FFF2-40B4-BE49-F238E27FC236}">
                <a16:creationId xmlns:a16="http://schemas.microsoft.com/office/drawing/2014/main" id="{1FADCA37-9BAA-4EDD-B186-BEA73A3C093A}"/>
              </a:ext>
            </a:extLst>
          </p:cNvPr>
          <p:cNvSpPr txBox="1"/>
          <p:nvPr/>
        </p:nvSpPr>
        <p:spPr>
          <a:xfrm>
            <a:off x="5078346" y="997576"/>
            <a:ext cx="2079209" cy="2585323"/>
          </a:xfrm>
          <a:prstGeom prst="rect">
            <a:avLst/>
          </a:prstGeom>
          <a:noFill/>
        </p:spPr>
        <p:txBody>
          <a:bodyPr wrap="square" rtlCol="0">
            <a:spAutoFit/>
          </a:bodyPr>
          <a:lstStyle/>
          <a:p>
            <a:r>
              <a:rPr lang="en-IN" b="1" dirty="0">
                <a:solidFill>
                  <a:srgbClr val="FF0000"/>
                </a:solidFill>
              </a:rPr>
              <a:t>STEP II</a:t>
            </a:r>
          </a:p>
          <a:p>
            <a:r>
              <a:rPr lang="en-IN" dirty="0"/>
              <a:t>Vibrating seeds, water, coconuts by keeping in front of Shri Mataji’s picture overnight. Drawing auspicious Swastik sign on coconut</a:t>
            </a:r>
          </a:p>
          <a:p>
            <a:endParaRPr lang="en-IN" dirty="0"/>
          </a:p>
        </p:txBody>
      </p:sp>
      <p:pic>
        <p:nvPicPr>
          <p:cNvPr id="11" name="Picture 10">
            <a:extLst>
              <a:ext uri="{FF2B5EF4-FFF2-40B4-BE49-F238E27FC236}">
                <a16:creationId xmlns:a16="http://schemas.microsoft.com/office/drawing/2014/main" id="{881F81ED-E790-4566-B9A9-99DCC2D44AE1}"/>
              </a:ext>
            </a:extLst>
          </p:cNvPr>
          <p:cNvPicPr>
            <a:picLocks noChangeAspect="1"/>
          </p:cNvPicPr>
          <p:nvPr/>
        </p:nvPicPr>
        <p:blipFill>
          <a:blip r:embed="rId4"/>
          <a:stretch>
            <a:fillRect/>
          </a:stretch>
        </p:blipFill>
        <p:spPr>
          <a:xfrm>
            <a:off x="9749330" y="977425"/>
            <a:ext cx="2254016" cy="2805808"/>
          </a:xfrm>
          <a:prstGeom prst="rect">
            <a:avLst/>
          </a:prstGeom>
        </p:spPr>
      </p:pic>
      <p:pic>
        <p:nvPicPr>
          <p:cNvPr id="13" name="Picture 12">
            <a:extLst>
              <a:ext uri="{FF2B5EF4-FFF2-40B4-BE49-F238E27FC236}">
                <a16:creationId xmlns:a16="http://schemas.microsoft.com/office/drawing/2014/main" id="{A1998E16-8241-40AE-AC87-3AC786D28D09}"/>
              </a:ext>
            </a:extLst>
          </p:cNvPr>
          <p:cNvPicPr>
            <a:picLocks noChangeAspect="1"/>
          </p:cNvPicPr>
          <p:nvPr/>
        </p:nvPicPr>
        <p:blipFill>
          <a:blip r:embed="rId5"/>
          <a:stretch>
            <a:fillRect/>
          </a:stretch>
        </p:blipFill>
        <p:spPr>
          <a:xfrm>
            <a:off x="2417583" y="4166206"/>
            <a:ext cx="2198478" cy="2710193"/>
          </a:xfrm>
          <a:prstGeom prst="rect">
            <a:avLst/>
          </a:prstGeom>
        </p:spPr>
      </p:pic>
      <p:pic>
        <p:nvPicPr>
          <p:cNvPr id="15" name="Picture 14">
            <a:extLst>
              <a:ext uri="{FF2B5EF4-FFF2-40B4-BE49-F238E27FC236}">
                <a16:creationId xmlns:a16="http://schemas.microsoft.com/office/drawing/2014/main" id="{EA5D539A-4B25-454B-BCE0-A7AD735131D5}"/>
              </a:ext>
            </a:extLst>
          </p:cNvPr>
          <p:cNvPicPr>
            <a:picLocks noChangeAspect="1"/>
          </p:cNvPicPr>
          <p:nvPr/>
        </p:nvPicPr>
        <p:blipFill>
          <a:blip r:embed="rId6"/>
          <a:stretch>
            <a:fillRect/>
          </a:stretch>
        </p:blipFill>
        <p:spPr>
          <a:xfrm>
            <a:off x="8192146" y="4140967"/>
            <a:ext cx="4281720" cy="2662209"/>
          </a:xfrm>
          <a:prstGeom prst="rect">
            <a:avLst/>
          </a:prstGeom>
        </p:spPr>
      </p:pic>
      <p:pic>
        <p:nvPicPr>
          <p:cNvPr id="17" name="Picture 16">
            <a:extLst>
              <a:ext uri="{FF2B5EF4-FFF2-40B4-BE49-F238E27FC236}">
                <a16:creationId xmlns:a16="http://schemas.microsoft.com/office/drawing/2014/main" id="{32B23D96-F41D-419C-95E9-47FDE0F6D11B}"/>
              </a:ext>
            </a:extLst>
          </p:cNvPr>
          <p:cNvPicPr>
            <a:picLocks noChangeAspect="1"/>
          </p:cNvPicPr>
          <p:nvPr/>
        </p:nvPicPr>
        <p:blipFill>
          <a:blip r:embed="rId7"/>
          <a:stretch>
            <a:fillRect/>
          </a:stretch>
        </p:blipFill>
        <p:spPr>
          <a:xfrm>
            <a:off x="6668164" y="4136944"/>
            <a:ext cx="1995477" cy="2643849"/>
          </a:xfrm>
          <a:prstGeom prst="rect">
            <a:avLst/>
          </a:prstGeom>
        </p:spPr>
      </p:pic>
      <p:pic>
        <p:nvPicPr>
          <p:cNvPr id="19" name="Picture 18">
            <a:extLst>
              <a:ext uri="{FF2B5EF4-FFF2-40B4-BE49-F238E27FC236}">
                <a16:creationId xmlns:a16="http://schemas.microsoft.com/office/drawing/2014/main" id="{7596BC74-E527-4770-B297-2BA6D650D24D}"/>
              </a:ext>
            </a:extLst>
          </p:cNvPr>
          <p:cNvPicPr>
            <a:picLocks noChangeAspect="1"/>
          </p:cNvPicPr>
          <p:nvPr/>
        </p:nvPicPr>
        <p:blipFill>
          <a:blip r:embed="rId8"/>
          <a:stretch>
            <a:fillRect/>
          </a:stretch>
        </p:blipFill>
        <p:spPr>
          <a:xfrm>
            <a:off x="4661140" y="4163350"/>
            <a:ext cx="2007024" cy="2639826"/>
          </a:xfrm>
          <a:prstGeom prst="rect">
            <a:avLst/>
          </a:prstGeom>
        </p:spPr>
      </p:pic>
      <p:sp>
        <p:nvSpPr>
          <p:cNvPr id="21" name="TextBox 20">
            <a:extLst>
              <a:ext uri="{FF2B5EF4-FFF2-40B4-BE49-F238E27FC236}">
                <a16:creationId xmlns:a16="http://schemas.microsoft.com/office/drawing/2014/main" id="{75996090-7832-48BD-A49E-6526751E199D}"/>
              </a:ext>
            </a:extLst>
          </p:cNvPr>
          <p:cNvSpPr txBox="1"/>
          <p:nvPr/>
        </p:nvSpPr>
        <p:spPr>
          <a:xfrm>
            <a:off x="241874" y="4117682"/>
            <a:ext cx="2175709" cy="2585323"/>
          </a:xfrm>
          <a:prstGeom prst="rect">
            <a:avLst/>
          </a:prstGeom>
          <a:noFill/>
        </p:spPr>
        <p:txBody>
          <a:bodyPr wrap="square" rtlCol="0">
            <a:spAutoFit/>
          </a:bodyPr>
          <a:lstStyle/>
          <a:p>
            <a:r>
              <a:rPr lang="en-IN" b="1" dirty="0">
                <a:solidFill>
                  <a:srgbClr val="FF0000"/>
                </a:solidFill>
              </a:rPr>
              <a:t>STEP III</a:t>
            </a:r>
          </a:p>
          <a:p>
            <a:r>
              <a:rPr lang="en-IN" dirty="0"/>
              <a:t>Bhoomi </a:t>
            </a:r>
            <a:r>
              <a:rPr lang="en-IN" dirty="0" err="1"/>
              <a:t>Pujan</a:t>
            </a:r>
            <a:r>
              <a:rPr lang="en-IN" dirty="0"/>
              <a:t>, </a:t>
            </a:r>
            <a:r>
              <a:rPr lang="en-IN" dirty="0" err="1"/>
              <a:t>Havan</a:t>
            </a:r>
            <a:r>
              <a:rPr lang="en-IN" dirty="0"/>
              <a:t>, Burying of auspicious vibrated coconut in the fields, using vibrated seeds and water to plant and water the crops respectively.</a:t>
            </a:r>
          </a:p>
        </p:txBody>
      </p:sp>
      <p:sp>
        <p:nvSpPr>
          <p:cNvPr id="20" name="Rectangle: Rounded Corners 19">
            <a:extLst>
              <a:ext uri="{FF2B5EF4-FFF2-40B4-BE49-F238E27FC236}">
                <a16:creationId xmlns:a16="http://schemas.microsoft.com/office/drawing/2014/main" id="{0925E727-1021-41DF-8781-588864FAA9D2}"/>
              </a:ext>
            </a:extLst>
          </p:cNvPr>
          <p:cNvSpPr/>
          <p:nvPr/>
        </p:nvSpPr>
        <p:spPr>
          <a:xfrm>
            <a:off x="4646300" y="6218232"/>
            <a:ext cx="8089038" cy="6155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br>
              <a:rPr lang="en-IN" b="1" dirty="0">
                <a:solidFill>
                  <a:srgbClr val="FF0000"/>
                </a:solidFill>
              </a:rPr>
            </a:br>
            <a:r>
              <a:rPr lang="en-IN" b="1" dirty="0">
                <a:solidFill>
                  <a:srgbClr val="FF0000"/>
                </a:solidFill>
              </a:rPr>
              <a:t>STEP IV </a:t>
            </a:r>
            <a:r>
              <a:rPr lang="en-IN" dirty="0">
                <a:solidFill>
                  <a:schemeClr val="tx1"/>
                </a:solidFill>
              </a:rPr>
              <a:t>Nourish the growing crops with divine vibrations occasionally. Keep the surroundings vibrated with divine vibrations. </a:t>
            </a:r>
          </a:p>
          <a:p>
            <a:pPr algn="ctr"/>
            <a:endParaRPr lang="en-IN" dirty="0"/>
          </a:p>
        </p:txBody>
      </p:sp>
    </p:spTree>
    <p:extLst>
      <p:ext uri="{BB962C8B-B14F-4D97-AF65-F5344CB8AC3E}">
        <p14:creationId xmlns:p14="http://schemas.microsoft.com/office/powerpoint/2010/main" val="411964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5659CA-951D-4CB6-A0C1-DA496ED5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02" y="190202"/>
            <a:ext cx="11657395" cy="6477596"/>
          </a:xfrm>
          <a:prstGeom prst="rect">
            <a:avLst/>
          </a:prstGeom>
        </p:spPr>
      </p:pic>
    </p:spTree>
    <p:extLst>
      <p:ext uri="{BB962C8B-B14F-4D97-AF65-F5344CB8AC3E}">
        <p14:creationId xmlns:p14="http://schemas.microsoft.com/office/powerpoint/2010/main" val="711034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337B1-AA64-45D4-8BE7-62A016269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24" y="482337"/>
            <a:ext cx="6231605" cy="5600411"/>
          </a:xfrm>
          <a:prstGeom prst="rect">
            <a:avLst/>
          </a:prstGeom>
        </p:spPr>
      </p:pic>
      <p:sp>
        <p:nvSpPr>
          <p:cNvPr id="5" name="TextBox 4">
            <a:extLst>
              <a:ext uri="{FF2B5EF4-FFF2-40B4-BE49-F238E27FC236}">
                <a16:creationId xmlns:a16="http://schemas.microsoft.com/office/drawing/2014/main" id="{98E9E477-7B9B-4606-BB8B-DEF70F48AB91}"/>
              </a:ext>
            </a:extLst>
          </p:cNvPr>
          <p:cNvSpPr txBox="1"/>
          <p:nvPr/>
        </p:nvSpPr>
        <p:spPr>
          <a:xfrm>
            <a:off x="6799907" y="774163"/>
            <a:ext cx="5168348" cy="5324535"/>
          </a:xfrm>
          <a:prstGeom prst="rect">
            <a:avLst/>
          </a:prstGeom>
          <a:noFill/>
        </p:spPr>
        <p:txBody>
          <a:bodyPr wrap="square">
            <a:spAutoFit/>
          </a:bodyPr>
          <a:lstStyle/>
          <a:p>
            <a:r>
              <a:rPr lang="en-IN" sz="2000" b="1" dirty="0">
                <a:solidFill>
                  <a:schemeClr val="accent6">
                    <a:lumMod val="50000"/>
                  </a:schemeClr>
                </a:solidFill>
              </a:rPr>
              <a:t>In Sahaja Yoga, you take the ordinary seeds and you vibrate them. </a:t>
            </a:r>
          </a:p>
          <a:p>
            <a:endParaRPr lang="en-IN" sz="2000" b="1" dirty="0">
              <a:solidFill>
                <a:schemeClr val="accent6">
                  <a:lumMod val="50000"/>
                </a:schemeClr>
              </a:solidFill>
            </a:endParaRPr>
          </a:p>
          <a:p>
            <a:r>
              <a:rPr lang="en-IN" sz="2000" b="1" dirty="0">
                <a:solidFill>
                  <a:schemeClr val="accent6">
                    <a:lumMod val="50000"/>
                  </a:schemeClr>
                </a:solidFill>
              </a:rPr>
              <a:t>If you vibrate them, then what happens that you start getting seeds which are even better than hybrid.</a:t>
            </a:r>
          </a:p>
          <a:p>
            <a:endParaRPr lang="en-IN" sz="2000" b="1" dirty="0">
              <a:solidFill>
                <a:schemeClr val="accent6">
                  <a:lumMod val="50000"/>
                </a:schemeClr>
              </a:solidFill>
            </a:endParaRPr>
          </a:p>
          <a:p>
            <a:r>
              <a:rPr lang="en-IN" sz="2000" b="1" dirty="0">
                <a:solidFill>
                  <a:schemeClr val="accent6">
                    <a:lumMod val="50000"/>
                  </a:schemeClr>
                </a:solidFill>
              </a:rPr>
              <a:t> I tried an experiment with a sunflower; so I developed a sunflower about 2 kilo weight, about one foot diameter and such big, big seeds, that you can’t make them out to be sunflower seeds, so the collective was so amazed at it and they felt that this kind of seed will solve all of our oil problem.</a:t>
            </a:r>
          </a:p>
          <a:p>
            <a:endParaRPr lang="en-IN" sz="2000" dirty="0">
              <a:solidFill>
                <a:schemeClr val="accent6">
                  <a:lumMod val="50000"/>
                </a:schemeClr>
              </a:solidFill>
            </a:endParaRPr>
          </a:p>
          <a:p>
            <a:r>
              <a:rPr lang="en-IN" sz="2000" b="1" dirty="0">
                <a:solidFill>
                  <a:srgbClr val="C00000"/>
                </a:solidFill>
              </a:rPr>
              <a:t>Her Holiness Shri Mataji Nirmala Devi </a:t>
            </a:r>
          </a:p>
          <a:p>
            <a:r>
              <a:rPr lang="en-IN" sz="2000" b="1" dirty="0">
                <a:solidFill>
                  <a:srgbClr val="C00000"/>
                </a:solidFill>
              </a:rPr>
              <a:t>(Shri </a:t>
            </a:r>
            <a:r>
              <a:rPr lang="en-IN" sz="2000" b="1" dirty="0" err="1">
                <a:solidFill>
                  <a:srgbClr val="C00000"/>
                </a:solidFill>
              </a:rPr>
              <a:t>Ganesha</a:t>
            </a:r>
            <a:r>
              <a:rPr lang="en-IN" sz="2000" b="1" dirty="0">
                <a:solidFill>
                  <a:srgbClr val="C00000"/>
                </a:solidFill>
              </a:rPr>
              <a:t> Puja, Madrid, Spain, 6/11/87)</a:t>
            </a:r>
            <a:endParaRPr lang="en-IN" sz="2000" dirty="0">
              <a:solidFill>
                <a:srgbClr val="C00000"/>
              </a:solidFill>
            </a:endParaRPr>
          </a:p>
        </p:txBody>
      </p:sp>
    </p:spTree>
    <p:extLst>
      <p:ext uri="{BB962C8B-B14F-4D97-AF65-F5344CB8AC3E}">
        <p14:creationId xmlns:p14="http://schemas.microsoft.com/office/powerpoint/2010/main" val="4263751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BABE4-2716-471F-BB71-8ABF21F37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8049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8936C2-784F-46D0-8022-63431BA5C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8435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5A3AC-5791-46E2-BCBE-3FB93061C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3975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50DA78-ACCD-4FDC-9A5D-30C16EF3C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3950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A5C420-2B41-4375-860E-D77B61B5B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5056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87B31-C82F-4FB4-832C-BC014873D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1927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F47C90-4E9A-4CC2-9FD7-952203277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1443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1B662-BED4-4D92-9970-655BD86BC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062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BE192-D3CF-4156-9FBF-E7E3CE113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816120"/>
            <a:ext cx="4276578" cy="3207434"/>
          </a:xfrm>
          <a:prstGeom prst="rect">
            <a:avLst/>
          </a:prstGeom>
        </p:spPr>
      </p:pic>
      <p:pic>
        <p:nvPicPr>
          <p:cNvPr id="5" name="Picture 4">
            <a:extLst>
              <a:ext uri="{FF2B5EF4-FFF2-40B4-BE49-F238E27FC236}">
                <a16:creationId xmlns:a16="http://schemas.microsoft.com/office/drawing/2014/main" id="{FABAB1A6-9D21-4078-92D9-AE7BFC2AC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481" y="797001"/>
            <a:ext cx="2454515" cy="3272686"/>
          </a:xfrm>
          <a:prstGeom prst="rect">
            <a:avLst/>
          </a:prstGeom>
        </p:spPr>
      </p:pic>
      <p:pic>
        <p:nvPicPr>
          <p:cNvPr id="7" name="Picture 6">
            <a:extLst>
              <a:ext uri="{FF2B5EF4-FFF2-40B4-BE49-F238E27FC236}">
                <a16:creationId xmlns:a16="http://schemas.microsoft.com/office/drawing/2014/main" id="{920DFAEE-CEB5-4253-8108-EA105F614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636" y="777882"/>
            <a:ext cx="4327563" cy="3245672"/>
          </a:xfrm>
          <a:prstGeom prst="rect">
            <a:avLst/>
          </a:prstGeom>
        </p:spPr>
      </p:pic>
      <p:pic>
        <p:nvPicPr>
          <p:cNvPr id="9" name="Picture 8">
            <a:extLst>
              <a:ext uri="{FF2B5EF4-FFF2-40B4-BE49-F238E27FC236}">
                <a16:creationId xmlns:a16="http://schemas.microsoft.com/office/drawing/2014/main" id="{360D2000-8187-454E-B2CD-AB6360EE4D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1" y="4069688"/>
            <a:ext cx="3533635" cy="2650226"/>
          </a:xfrm>
          <a:prstGeom prst="rect">
            <a:avLst/>
          </a:prstGeom>
        </p:spPr>
      </p:pic>
      <p:pic>
        <p:nvPicPr>
          <p:cNvPr id="12" name="Picture 11">
            <a:extLst>
              <a:ext uri="{FF2B5EF4-FFF2-40B4-BE49-F238E27FC236}">
                <a16:creationId xmlns:a16="http://schemas.microsoft.com/office/drawing/2014/main" id="{D4159DE9-181D-4102-8C33-26540C2C2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9182" y="4069686"/>
            <a:ext cx="3533636" cy="2650227"/>
          </a:xfrm>
          <a:prstGeom prst="rect">
            <a:avLst/>
          </a:prstGeom>
        </p:spPr>
      </p:pic>
      <p:pic>
        <p:nvPicPr>
          <p:cNvPr id="15" name="Picture 14">
            <a:extLst>
              <a:ext uri="{FF2B5EF4-FFF2-40B4-BE49-F238E27FC236}">
                <a16:creationId xmlns:a16="http://schemas.microsoft.com/office/drawing/2014/main" id="{8EE3E357-71CE-4194-B4F9-9AB5BD77C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8021" y="4069687"/>
            <a:ext cx="3533636" cy="2650227"/>
          </a:xfrm>
          <a:prstGeom prst="rect">
            <a:avLst/>
          </a:prstGeom>
        </p:spPr>
      </p:pic>
      <p:sp>
        <p:nvSpPr>
          <p:cNvPr id="16" name="TextBox 15">
            <a:extLst>
              <a:ext uri="{FF2B5EF4-FFF2-40B4-BE49-F238E27FC236}">
                <a16:creationId xmlns:a16="http://schemas.microsoft.com/office/drawing/2014/main" id="{963B0D04-3642-4590-AB8F-58B71A9F148B}"/>
              </a:ext>
            </a:extLst>
          </p:cNvPr>
          <p:cNvSpPr txBox="1"/>
          <p:nvPr/>
        </p:nvSpPr>
        <p:spPr>
          <a:xfrm>
            <a:off x="304801" y="98474"/>
            <a:ext cx="11582398" cy="461665"/>
          </a:xfrm>
          <a:prstGeom prst="rect">
            <a:avLst/>
          </a:prstGeom>
          <a:noFill/>
        </p:spPr>
        <p:txBody>
          <a:bodyPr wrap="square" rtlCol="0">
            <a:spAutoFit/>
          </a:bodyPr>
          <a:lstStyle/>
          <a:p>
            <a:pPr algn="ctr"/>
            <a:r>
              <a:rPr lang="en-IN" sz="2400" b="1" dirty="0">
                <a:solidFill>
                  <a:schemeClr val="accent6">
                    <a:lumMod val="50000"/>
                  </a:schemeClr>
                </a:solidFill>
              </a:rPr>
              <a:t>Regular Training on Sahaja Yoga Agriculture Techniques are given to farmers </a:t>
            </a:r>
            <a:r>
              <a:rPr lang="en-IN" sz="2400" b="1" dirty="0">
                <a:solidFill>
                  <a:srgbClr val="C00000"/>
                </a:solidFill>
              </a:rPr>
              <a:t>FREE OF COST</a:t>
            </a:r>
          </a:p>
        </p:txBody>
      </p:sp>
    </p:spTree>
    <p:extLst>
      <p:ext uri="{BB962C8B-B14F-4D97-AF65-F5344CB8AC3E}">
        <p14:creationId xmlns:p14="http://schemas.microsoft.com/office/powerpoint/2010/main" val="4076421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728501-3152-4809-98A4-E0735DF9E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0191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F8649-D399-4F0B-889E-C43406B0A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1796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94E2A-2F04-426E-B997-7260707B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8686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FD0C7-48F5-4AD0-AA1E-F1646DF6A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5943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49D2E2-5CAB-437D-B765-56C7D59969F8}"/>
              </a:ext>
            </a:extLst>
          </p:cNvPr>
          <p:cNvPicPr>
            <a:picLocks noChangeAspect="1"/>
          </p:cNvPicPr>
          <p:nvPr/>
        </p:nvPicPr>
        <p:blipFill>
          <a:blip r:embed="rId2"/>
          <a:stretch>
            <a:fillRect/>
          </a:stretch>
        </p:blipFill>
        <p:spPr>
          <a:xfrm>
            <a:off x="4215691" y="0"/>
            <a:ext cx="7853218" cy="3967089"/>
          </a:xfrm>
          <a:prstGeom prst="rect">
            <a:avLst/>
          </a:prstGeom>
        </p:spPr>
      </p:pic>
      <p:sp>
        <p:nvSpPr>
          <p:cNvPr id="7" name="TextBox 6">
            <a:extLst>
              <a:ext uri="{FF2B5EF4-FFF2-40B4-BE49-F238E27FC236}">
                <a16:creationId xmlns:a16="http://schemas.microsoft.com/office/drawing/2014/main" id="{8C14CBB7-575C-4569-A99F-9090742A2590}"/>
              </a:ext>
            </a:extLst>
          </p:cNvPr>
          <p:cNvSpPr txBox="1"/>
          <p:nvPr/>
        </p:nvSpPr>
        <p:spPr>
          <a:xfrm>
            <a:off x="123091" y="3656266"/>
            <a:ext cx="6098344" cy="3046988"/>
          </a:xfrm>
          <a:prstGeom prst="rect">
            <a:avLst/>
          </a:prstGeom>
          <a:noFill/>
        </p:spPr>
        <p:txBody>
          <a:bodyPr wrap="square">
            <a:spAutoFit/>
          </a:bodyPr>
          <a:lstStyle/>
          <a:p>
            <a:pPr marL="342900" indent="-342900">
              <a:buFont typeface="Arial" panose="020B0604020202020204" pitchFamily="34" charset="0"/>
              <a:buChar char="•"/>
            </a:pPr>
            <a:endParaRPr lang="en-IN" sz="2400" dirty="0">
              <a:solidFill>
                <a:srgbClr val="073725"/>
              </a:solidFill>
              <a:effectLst/>
              <a:latin typeface="YACgEZ1cb1Q 0"/>
            </a:endParaRPr>
          </a:p>
          <a:p>
            <a:pPr marL="342900" indent="-342900">
              <a:buFont typeface="Arial" panose="020B0604020202020204" pitchFamily="34" charset="0"/>
              <a:buChar char="•"/>
            </a:pPr>
            <a:r>
              <a:rPr lang="en-IN" sz="2400" b="1" i="0" u="none" strike="noStrike" dirty="0">
                <a:solidFill>
                  <a:srgbClr val="073725"/>
                </a:solidFill>
                <a:effectLst/>
                <a:latin typeface="YACgEZ1cb1Q 0"/>
              </a:rPr>
              <a:t>Increased production of food grain</a:t>
            </a:r>
            <a:endParaRPr lang="en-IN" sz="2400" dirty="0">
              <a:solidFill>
                <a:srgbClr val="073725"/>
              </a:solidFill>
              <a:effectLst/>
              <a:latin typeface="YACgEZ1cb1Q 0"/>
            </a:endParaRPr>
          </a:p>
          <a:p>
            <a:pPr marL="342900" indent="-342900">
              <a:buFont typeface="Arial" panose="020B0604020202020204" pitchFamily="34" charset="0"/>
              <a:buChar char="•"/>
            </a:pPr>
            <a:r>
              <a:rPr lang="en-IN" sz="2400" b="1" i="0" u="none" strike="noStrike" dirty="0">
                <a:solidFill>
                  <a:srgbClr val="073725"/>
                </a:solidFill>
                <a:effectLst/>
                <a:latin typeface="YACgEZ1cb1Q 0"/>
              </a:rPr>
              <a:t>Improved growth of plants/ development</a:t>
            </a:r>
            <a:endParaRPr lang="en-IN" sz="2400" dirty="0">
              <a:solidFill>
                <a:srgbClr val="073725"/>
              </a:solidFill>
              <a:effectLst/>
              <a:latin typeface="YACgEZ1cb1Q 0"/>
            </a:endParaRPr>
          </a:p>
          <a:p>
            <a:pPr marL="342900" indent="-342900">
              <a:buFont typeface="Arial" panose="020B0604020202020204" pitchFamily="34" charset="0"/>
              <a:buChar char="•"/>
            </a:pPr>
            <a:r>
              <a:rPr lang="en-IN" sz="2400" b="1" i="0" u="none" strike="noStrike" dirty="0">
                <a:solidFill>
                  <a:srgbClr val="073725"/>
                </a:solidFill>
                <a:effectLst/>
                <a:latin typeface="YACgEZ1cb1Q 0"/>
              </a:rPr>
              <a:t>Protection from natural calamities</a:t>
            </a:r>
            <a:endParaRPr lang="en-IN" sz="2400" dirty="0">
              <a:solidFill>
                <a:srgbClr val="073725"/>
              </a:solidFill>
              <a:effectLst/>
              <a:latin typeface="YACgEZ1cb1Q 0"/>
            </a:endParaRPr>
          </a:p>
          <a:p>
            <a:pPr marL="342900" indent="-342900">
              <a:buFont typeface="Arial" panose="020B0604020202020204" pitchFamily="34" charset="0"/>
              <a:buChar char="•"/>
            </a:pPr>
            <a:r>
              <a:rPr lang="en-IN" sz="2400" b="1" i="0" u="none" strike="noStrike" dirty="0">
                <a:solidFill>
                  <a:srgbClr val="073725"/>
                </a:solidFill>
                <a:effectLst/>
                <a:latin typeface="YACgEZ1cb1Q 0"/>
              </a:rPr>
              <a:t>Improvement in the quality of animal food</a:t>
            </a:r>
            <a:endParaRPr lang="en-IN" sz="2400" dirty="0">
              <a:solidFill>
                <a:srgbClr val="073725"/>
              </a:solidFill>
              <a:effectLst/>
              <a:latin typeface="YACgEZ1cb1Q 0"/>
            </a:endParaRPr>
          </a:p>
          <a:p>
            <a:pPr marL="342900" indent="-342900">
              <a:buFont typeface="Arial" panose="020B0604020202020204" pitchFamily="34" charset="0"/>
              <a:buChar char="•"/>
            </a:pPr>
            <a:r>
              <a:rPr lang="en-IN" sz="2400" b="1" i="0" u="none" strike="noStrike" dirty="0">
                <a:solidFill>
                  <a:srgbClr val="073725"/>
                </a:solidFill>
                <a:effectLst/>
                <a:latin typeface="YACgEZ1cb1Q 0"/>
              </a:rPr>
              <a:t>Improvement in the health of animals </a:t>
            </a:r>
            <a:endParaRPr lang="en-IN" sz="2400" dirty="0">
              <a:solidFill>
                <a:srgbClr val="073725"/>
              </a:solidFill>
              <a:effectLst/>
              <a:latin typeface="YACgEZ1cb1Q 0"/>
            </a:endParaRPr>
          </a:p>
          <a:p>
            <a:pPr marL="342900" indent="-342900">
              <a:buFont typeface="Arial" panose="020B0604020202020204" pitchFamily="34" charset="0"/>
              <a:buChar char="•"/>
            </a:pPr>
            <a:r>
              <a:rPr lang="en-IN" sz="2400" b="1" i="0" u="none" strike="noStrike" dirty="0">
                <a:solidFill>
                  <a:srgbClr val="073725"/>
                </a:solidFill>
                <a:effectLst/>
                <a:latin typeface="YACgEZ1cb1Q 0"/>
              </a:rPr>
              <a:t>Improved Immunity</a:t>
            </a:r>
            <a:endParaRPr lang="en-IN" sz="2400" dirty="0">
              <a:solidFill>
                <a:srgbClr val="073725"/>
              </a:solidFill>
              <a:effectLst/>
              <a:latin typeface="YACgEZ1cb1Q 0"/>
            </a:endParaRPr>
          </a:p>
          <a:p>
            <a:pPr marL="342900" indent="-342900">
              <a:buFont typeface="Arial" panose="020B0604020202020204" pitchFamily="34" charset="0"/>
              <a:buChar char="•"/>
            </a:pPr>
            <a:r>
              <a:rPr lang="en-IN" sz="2400" b="1" i="0" u="none" strike="noStrike" dirty="0">
                <a:solidFill>
                  <a:srgbClr val="073725"/>
                </a:solidFill>
                <a:effectLst/>
                <a:latin typeface="YACgEZ1cb1Q 0"/>
              </a:rPr>
              <a:t>Increase in Milk Production</a:t>
            </a:r>
            <a:endParaRPr lang="en-IN" sz="2400" dirty="0">
              <a:solidFill>
                <a:srgbClr val="073725"/>
              </a:solidFill>
              <a:effectLst/>
              <a:latin typeface="YACgEZ1cb1Q 0"/>
            </a:endParaRPr>
          </a:p>
        </p:txBody>
      </p:sp>
      <p:sp>
        <p:nvSpPr>
          <p:cNvPr id="9" name="TextBox 8">
            <a:extLst>
              <a:ext uri="{FF2B5EF4-FFF2-40B4-BE49-F238E27FC236}">
                <a16:creationId xmlns:a16="http://schemas.microsoft.com/office/drawing/2014/main" id="{4A989F39-F404-450A-814E-EAF15453D2CF}"/>
              </a:ext>
            </a:extLst>
          </p:cNvPr>
          <p:cNvSpPr txBox="1"/>
          <p:nvPr/>
        </p:nvSpPr>
        <p:spPr>
          <a:xfrm>
            <a:off x="432582" y="474345"/>
            <a:ext cx="6098344" cy="2862322"/>
          </a:xfrm>
          <a:prstGeom prst="rect">
            <a:avLst/>
          </a:prstGeom>
          <a:noFill/>
        </p:spPr>
        <p:txBody>
          <a:bodyPr wrap="square">
            <a:spAutoFit/>
          </a:bodyPr>
          <a:lstStyle/>
          <a:p>
            <a:r>
              <a:rPr lang="en-IN" sz="6000" b="1" i="0" u="none" strike="noStrike" dirty="0">
                <a:solidFill>
                  <a:srgbClr val="A80F0F"/>
                </a:solidFill>
                <a:effectLst/>
              </a:rPr>
              <a:t>Benefits of </a:t>
            </a:r>
          </a:p>
          <a:p>
            <a:r>
              <a:rPr lang="en-IN" sz="6000" b="1" i="0" u="none" strike="noStrike" dirty="0">
                <a:solidFill>
                  <a:srgbClr val="A80F0F"/>
                </a:solidFill>
                <a:effectLst/>
              </a:rPr>
              <a:t>Sahaj</a:t>
            </a:r>
          </a:p>
          <a:p>
            <a:r>
              <a:rPr lang="en-IN" sz="6000" b="1" i="0" u="none" strike="noStrike" dirty="0">
                <a:solidFill>
                  <a:srgbClr val="A80F0F"/>
                </a:solidFill>
                <a:effectLst/>
              </a:rPr>
              <a:t>Agriculture </a:t>
            </a:r>
            <a:endParaRPr lang="en-IN" sz="6000" dirty="0"/>
          </a:p>
        </p:txBody>
      </p:sp>
      <p:sp>
        <p:nvSpPr>
          <p:cNvPr id="11" name="TextBox 10">
            <a:extLst>
              <a:ext uri="{FF2B5EF4-FFF2-40B4-BE49-F238E27FC236}">
                <a16:creationId xmlns:a16="http://schemas.microsoft.com/office/drawing/2014/main" id="{90D9A55D-CCF9-411C-9998-27AB067C9A1A}"/>
              </a:ext>
            </a:extLst>
          </p:cNvPr>
          <p:cNvSpPr txBox="1"/>
          <p:nvPr/>
        </p:nvSpPr>
        <p:spPr>
          <a:xfrm>
            <a:off x="6854481" y="5872257"/>
            <a:ext cx="4948313" cy="830997"/>
          </a:xfrm>
          <a:prstGeom prst="rect">
            <a:avLst/>
          </a:prstGeom>
          <a:noFill/>
        </p:spPr>
        <p:txBody>
          <a:bodyPr wrap="square">
            <a:spAutoFit/>
          </a:bodyPr>
          <a:lstStyle/>
          <a:p>
            <a:pPr algn="ctr"/>
            <a:r>
              <a:rPr lang="en-IN" sz="2400" b="1" i="0" u="none" strike="noStrike" dirty="0">
                <a:solidFill>
                  <a:schemeClr val="accent2">
                    <a:lumMod val="75000"/>
                  </a:schemeClr>
                </a:solidFill>
                <a:effectLst/>
                <a:latin typeface="YACgEZ1cb1Q 0"/>
              </a:rPr>
              <a:t>Sahaj Agriculture is based on the principles of Organic Farming.</a:t>
            </a:r>
            <a:endParaRPr lang="en-IN" sz="2400" dirty="0">
              <a:solidFill>
                <a:schemeClr val="accent2">
                  <a:lumMod val="75000"/>
                </a:schemeClr>
              </a:solidFill>
              <a:effectLst/>
              <a:latin typeface="YACgEZ1cb1Q 0"/>
            </a:endParaRPr>
          </a:p>
        </p:txBody>
      </p:sp>
      <p:sp>
        <p:nvSpPr>
          <p:cNvPr id="15" name="TextBox 14">
            <a:extLst>
              <a:ext uri="{FF2B5EF4-FFF2-40B4-BE49-F238E27FC236}">
                <a16:creationId xmlns:a16="http://schemas.microsoft.com/office/drawing/2014/main" id="{D93304DB-9892-449F-8933-03E2C9335188}"/>
              </a:ext>
            </a:extLst>
          </p:cNvPr>
          <p:cNvSpPr txBox="1"/>
          <p:nvPr/>
        </p:nvSpPr>
        <p:spPr>
          <a:xfrm>
            <a:off x="6678637" y="4257953"/>
            <a:ext cx="5124157" cy="1323439"/>
          </a:xfrm>
          <a:prstGeom prst="rect">
            <a:avLst/>
          </a:prstGeom>
          <a:noFill/>
        </p:spPr>
        <p:txBody>
          <a:bodyPr wrap="square">
            <a:spAutoFit/>
          </a:bodyPr>
          <a:lstStyle/>
          <a:p>
            <a:pPr algn="ctr"/>
            <a:r>
              <a:rPr lang="en-IN" sz="2000" b="1" i="0" u="none" strike="noStrike" dirty="0">
                <a:solidFill>
                  <a:srgbClr val="A80F0F"/>
                </a:solidFill>
                <a:effectLst/>
                <a:latin typeface="Yu Gothic" panose="020B0400000000000000" pitchFamily="34" charset="-128"/>
                <a:ea typeface="Yu Gothic" panose="020B0400000000000000" pitchFamily="34" charset="-128"/>
              </a:rPr>
              <a:t>Know about the effect of the vibrations originating from the divine power on Agriculture, Gardening, Cottage industry and Animal Husbandry</a:t>
            </a:r>
            <a:endParaRPr lang="en-IN" sz="20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802775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E046E-30D7-4B4E-8C35-F2BEF6978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5" y="0"/>
            <a:ext cx="11000935" cy="6119270"/>
          </a:xfrm>
          <a:prstGeom prst="rect">
            <a:avLst/>
          </a:prstGeom>
        </p:spPr>
      </p:pic>
      <p:sp>
        <p:nvSpPr>
          <p:cNvPr id="4" name="TextBox 3">
            <a:extLst>
              <a:ext uri="{FF2B5EF4-FFF2-40B4-BE49-F238E27FC236}">
                <a16:creationId xmlns:a16="http://schemas.microsoft.com/office/drawing/2014/main" id="{EB33593B-32FC-4A3B-B8C4-14096B4D4444}"/>
              </a:ext>
            </a:extLst>
          </p:cNvPr>
          <p:cNvSpPr txBox="1"/>
          <p:nvPr/>
        </p:nvSpPr>
        <p:spPr>
          <a:xfrm>
            <a:off x="450166" y="6231812"/>
            <a:ext cx="11915335" cy="461665"/>
          </a:xfrm>
          <a:prstGeom prst="rect">
            <a:avLst/>
          </a:prstGeom>
          <a:noFill/>
        </p:spPr>
        <p:txBody>
          <a:bodyPr wrap="square" rtlCol="0">
            <a:spAutoFit/>
          </a:bodyPr>
          <a:lstStyle/>
          <a:p>
            <a:r>
              <a:rPr lang="en-IN" sz="2400" dirty="0"/>
              <a:t>Visit Website for details – </a:t>
            </a:r>
            <a:r>
              <a:rPr lang="en-IN" sz="2400" dirty="0">
                <a:hlinkClick r:id="rId3"/>
              </a:rPr>
              <a:t>www.sahajkrishi.com</a:t>
            </a:r>
            <a:r>
              <a:rPr lang="en-IN" sz="2400" dirty="0"/>
              <a:t> (Hindi | </a:t>
            </a:r>
            <a:r>
              <a:rPr lang="en-IN" sz="2400" dirty="0">
                <a:hlinkClick r:id="rId4"/>
              </a:rPr>
              <a:t>www.sahajkrishi/englsih</a:t>
            </a:r>
            <a:r>
              <a:rPr lang="en-IN" sz="2400" dirty="0"/>
              <a:t> ( English)</a:t>
            </a:r>
          </a:p>
        </p:txBody>
      </p:sp>
    </p:spTree>
    <p:extLst>
      <p:ext uri="{BB962C8B-B14F-4D97-AF65-F5344CB8AC3E}">
        <p14:creationId xmlns:p14="http://schemas.microsoft.com/office/powerpoint/2010/main" val="99564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1034D-6014-4EAF-876A-49B12DEC8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91" y="223295"/>
            <a:ext cx="11237774" cy="6251012"/>
          </a:xfrm>
          <a:prstGeom prst="rect">
            <a:avLst/>
          </a:prstGeom>
        </p:spPr>
      </p:pic>
    </p:spTree>
    <p:extLst>
      <p:ext uri="{BB962C8B-B14F-4D97-AF65-F5344CB8AC3E}">
        <p14:creationId xmlns:p14="http://schemas.microsoft.com/office/powerpoint/2010/main" val="4107208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380C4-9E4D-427C-9995-08046D9DA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79" y="225877"/>
            <a:ext cx="11522242" cy="6406246"/>
          </a:xfrm>
          <a:prstGeom prst="rect">
            <a:avLst/>
          </a:prstGeom>
        </p:spPr>
      </p:pic>
    </p:spTree>
    <p:extLst>
      <p:ext uri="{BB962C8B-B14F-4D97-AF65-F5344CB8AC3E}">
        <p14:creationId xmlns:p14="http://schemas.microsoft.com/office/powerpoint/2010/main" val="318560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FC300F-1E9E-40DE-BC63-6CCD47D82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Tree>
    <p:extLst>
      <p:ext uri="{BB962C8B-B14F-4D97-AF65-F5344CB8AC3E}">
        <p14:creationId xmlns:p14="http://schemas.microsoft.com/office/powerpoint/2010/main" val="585770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8EC282-A77D-4BBA-99DB-907B571BA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Tree>
    <p:extLst>
      <p:ext uri="{BB962C8B-B14F-4D97-AF65-F5344CB8AC3E}">
        <p14:creationId xmlns:p14="http://schemas.microsoft.com/office/powerpoint/2010/main" val="396231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307A15-F812-4504-B604-C1DD8134D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Tree>
    <p:extLst>
      <p:ext uri="{BB962C8B-B14F-4D97-AF65-F5344CB8AC3E}">
        <p14:creationId xmlns:p14="http://schemas.microsoft.com/office/powerpoint/2010/main" val="2864445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591</Words>
  <Application>Microsoft Office PowerPoint</Application>
  <PresentationFormat>Widescreen</PresentationFormat>
  <Paragraphs>48</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Yu Gothic</vt:lpstr>
      <vt:lpstr>Arial</vt:lpstr>
      <vt:lpstr>Calibri</vt:lpstr>
      <vt:lpstr>Calibri Light</vt:lpstr>
      <vt:lpstr>YACgEZ1cb1Q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Aparna</dc:creator>
  <cp:lastModifiedBy>Aparna</cp:lastModifiedBy>
  <cp:revision>11</cp:revision>
  <dcterms:created xsi:type="dcterms:W3CDTF">2021-04-26T07:35:49Z</dcterms:created>
  <dcterms:modified xsi:type="dcterms:W3CDTF">2021-04-26T19:29:54Z</dcterms:modified>
</cp:coreProperties>
</file>